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"/>
      <p:regular r:id="rId16"/>
      <p:bold r:id="rId17"/>
      <p:italic r:id="rId18"/>
      <p:boldItalic r:id="rId19"/>
    </p:embeddedFont>
    <p:embeddedFont>
      <p:font typeface="Syncopate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yncopat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Syncopate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919934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9199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499fe289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499fe289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the biology terminology (planetary science, geology, astronomy...)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f919934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f91993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Define what rhodopsins and other biological terms are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499fe289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499fe289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Earth has stable conditions for life - 4.0 Ga : Type 1 Rhodopsins present in Eukaryotes (algae, fungi) - 3.2 Ga: Type 1 Rhodopsins present in Prokaryotes- 3,8 Ga : Type 2 Rhodopsins present in Metazoans - 2.0 Ga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6f919934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6f91993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Justify why I care about proteorhodopsin: most numerous, two colors: pigment colors change and evolve- spectral colors changing overtime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499fe289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499fe289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Blow up the alignment and focus in on the 105 area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Move the sequences and try to line L/Q up with the tree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Presence of residues haven’t been experimentally determined...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5daed3cc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5daed3cc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499fe289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499fe289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 picture- what do the findings mean?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this apply to earth ecology- omnipresence of </a:t>
            </a:r>
            <a:r>
              <a:rPr lang="en"/>
              <a:t>proteorhodopsin</a:t>
            </a:r>
            <a:r>
              <a:rPr lang="en"/>
              <a:t>, earth history and such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Diverse phyla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Discuss the evolutionary history between all rhodopsins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Color diversification → color in rhodopsin proein pigments evolved in early earth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919934_0_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91993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summary of the main findings/ a summary of the results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 for future work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499fe289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499fe289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Must be in powerpoint form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246525" y="106212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Ancient Pigments: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Colorful History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460950" y="19957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Cathryn Sephus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3"/>
          <p:cNvSpPr txBox="1"/>
          <p:nvPr/>
        </p:nvSpPr>
        <p:spPr>
          <a:xfrm>
            <a:off x="460950" y="3823425"/>
            <a:ext cx="16875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April 13, 2019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460950" y="2572125"/>
            <a:ext cx="39798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Department of Molecular and Cellular Biology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460950" y="3293775"/>
            <a:ext cx="28560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Kacar Lab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 rotWithShape="1">
          <a:blip r:embed="rId3">
            <a:alphaModFix/>
          </a:blip>
          <a:srcRect b="0" l="0" r="19884" t="0"/>
          <a:stretch/>
        </p:blipFill>
        <p:spPr>
          <a:xfrm>
            <a:off x="5738300" y="2733438"/>
            <a:ext cx="3405702" cy="241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9825" y="3148516"/>
            <a:ext cx="3405700" cy="169930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/>
          <p:nvPr/>
        </p:nvSpPr>
        <p:spPr>
          <a:xfrm rot="-836480">
            <a:off x="6251941" y="4204779"/>
            <a:ext cx="966263" cy="340957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A64D79"/>
          </a:solidFill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Protein Sequence Reconstruction</a:t>
            </a:r>
            <a:endParaRPr b="1"/>
          </a:p>
        </p:txBody>
      </p:sp>
      <p:pic>
        <p:nvPicPr>
          <p:cNvPr id="178" name="Google Shape;178;p22"/>
          <p:cNvPicPr preferRelativeResize="0"/>
          <p:nvPr/>
        </p:nvPicPr>
        <p:blipFill rotWithShape="1">
          <a:blip r:embed="rId3">
            <a:alphaModFix/>
          </a:blip>
          <a:srcRect b="4671" l="0" r="0" t="0"/>
          <a:stretch/>
        </p:blipFill>
        <p:spPr>
          <a:xfrm>
            <a:off x="98250" y="1410613"/>
            <a:ext cx="2655550" cy="20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4">
            <a:alphaModFix/>
          </a:blip>
          <a:srcRect b="25819" l="0" r="0" t="22573"/>
          <a:stretch/>
        </p:blipFill>
        <p:spPr>
          <a:xfrm>
            <a:off x="2985625" y="1410612"/>
            <a:ext cx="3049524" cy="20542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580968" y="1109367"/>
            <a:ext cx="2029891" cy="26578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p22"/>
          <p:cNvSpPr txBox="1"/>
          <p:nvPr/>
        </p:nvSpPr>
        <p:spPr>
          <a:xfrm>
            <a:off x="579325" y="3701725"/>
            <a:ext cx="1663500" cy="602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BLASTp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3654288" y="3701725"/>
            <a:ext cx="1835400" cy="602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Protein Multiple Sequence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Alignment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22"/>
          <p:cNvSpPr txBox="1"/>
          <p:nvPr/>
        </p:nvSpPr>
        <p:spPr>
          <a:xfrm>
            <a:off x="6901175" y="3701727"/>
            <a:ext cx="1663500" cy="602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Maximum Likelihood Tree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4" name="Google Shape;184;p22"/>
          <p:cNvCxnSpPr>
            <a:stCxn id="181" idx="3"/>
            <a:endCxn id="182" idx="1"/>
          </p:cNvCxnSpPr>
          <p:nvPr/>
        </p:nvCxnSpPr>
        <p:spPr>
          <a:xfrm>
            <a:off x="2242825" y="4003075"/>
            <a:ext cx="1411500" cy="0"/>
          </a:xfrm>
          <a:prstGeom prst="straightConnector1">
            <a:avLst/>
          </a:prstGeom>
          <a:noFill/>
          <a:ln cap="flat" cmpd="sng" w="9525">
            <a:solidFill>
              <a:srgbClr val="9FC5E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5" name="Google Shape;185;p22"/>
          <p:cNvCxnSpPr>
            <a:stCxn id="182" idx="3"/>
            <a:endCxn id="183" idx="1"/>
          </p:cNvCxnSpPr>
          <p:nvPr/>
        </p:nvCxnSpPr>
        <p:spPr>
          <a:xfrm>
            <a:off x="5489688" y="4003075"/>
            <a:ext cx="1411500" cy="0"/>
          </a:xfrm>
          <a:prstGeom prst="straightConnector1">
            <a:avLst/>
          </a:prstGeom>
          <a:noFill/>
          <a:ln cap="flat" cmpd="sng" w="9525">
            <a:solidFill>
              <a:srgbClr val="6FA8DC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533150" y="0"/>
            <a:ext cx="3551100" cy="127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Biosignatures: What color is life?</a:t>
            </a:r>
            <a:endParaRPr b="1" sz="2500"/>
          </a:p>
        </p:txBody>
      </p:sp>
      <p:sp>
        <p:nvSpPr>
          <p:cNvPr id="80" name="Google Shape;80;p1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What are biosignatures?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1600"/>
              </a:spcBef>
              <a:spcAft>
                <a:spcPts val="1600"/>
              </a:spcAft>
              <a:buSzPts val="2200"/>
              <a:buChar char="●"/>
            </a:pPr>
            <a:r>
              <a:rPr lang="en" sz="2200"/>
              <a:t>Colors as Surface</a:t>
            </a:r>
            <a:r>
              <a:rPr lang="en" sz="2200"/>
              <a:t> Biosignatures</a:t>
            </a:r>
            <a:endParaRPr sz="2200"/>
          </a:p>
        </p:txBody>
      </p:sp>
      <p:pic>
        <p:nvPicPr>
          <p:cNvPr id="81" name="Google Shape;8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25" y="1149850"/>
            <a:ext cx="4403376" cy="313152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" name="Google Shape;82;p14"/>
          <p:cNvSpPr txBox="1"/>
          <p:nvPr/>
        </p:nvSpPr>
        <p:spPr>
          <a:xfrm>
            <a:off x="1416363" y="4281375"/>
            <a:ext cx="17847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Spacer. Wallhere. 2017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Rhodopsins: Ancient Pigment Proteins</a:t>
            </a:r>
            <a:endParaRPr b="1"/>
          </a:p>
        </p:txBody>
      </p:sp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226075" y="1438625"/>
            <a:ext cx="2942400" cy="3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Rhodopsins present in earliest life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Wide range of color emissions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Can be used as potential biosignature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3850" y="935400"/>
            <a:ext cx="4571621" cy="3445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" name="Google Shape;90;p15"/>
          <p:cNvSpPr/>
          <p:nvPr/>
        </p:nvSpPr>
        <p:spPr>
          <a:xfrm rot="-5400000">
            <a:off x="5662875" y="350100"/>
            <a:ext cx="1087200" cy="38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 rot="-2966598">
            <a:off x="7827248" y="578880"/>
            <a:ext cx="1087050" cy="3870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 rot="-8100671">
            <a:off x="3632228" y="578945"/>
            <a:ext cx="1087177" cy="38692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 rot="5400000">
            <a:off x="5806050" y="4308975"/>
            <a:ext cx="1087200" cy="38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/>
          <p:nvPr/>
        </p:nvSpPr>
        <p:spPr>
          <a:xfrm rot="2699329">
            <a:off x="7848040" y="4309012"/>
            <a:ext cx="1087177" cy="38692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 rot="7797080">
            <a:off x="3632245" y="4328805"/>
            <a:ext cx="1087152" cy="38695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/>
        </p:nvSpPr>
        <p:spPr>
          <a:xfrm>
            <a:off x="6757475" y="4721475"/>
            <a:ext cx="1878000" cy="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Wichard, Jorg. IEEE. 2008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Proteorhodopsin: Spectrally Tuned for Maximum Absorption</a:t>
            </a:r>
            <a:endParaRPr b="1"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800" y="734950"/>
            <a:ext cx="5143500" cy="411504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6"/>
          <p:cNvSpPr/>
          <p:nvPr/>
        </p:nvSpPr>
        <p:spPr>
          <a:xfrm>
            <a:off x="7197400" y="848525"/>
            <a:ext cx="1727400" cy="20049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6"/>
          <p:cNvSpPr/>
          <p:nvPr/>
        </p:nvSpPr>
        <p:spPr>
          <a:xfrm>
            <a:off x="7197300" y="2958675"/>
            <a:ext cx="1727400" cy="20049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875" y="1213350"/>
            <a:ext cx="1856451" cy="1151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7159600" y="2507025"/>
            <a:ext cx="8274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Leucine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7300" y="2958675"/>
            <a:ext cx="1727400" cy="20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7197300" y="4654575"/>
            <a:ext cx="1061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Glutamine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98300" y="848525"/>
            <a:ext cx="1727400" cy="20049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/>
          <p:nvPr/>
        </p:nvSpPr>
        <p:spPr>
          <a:xfrm>
            <a:off x="98400" y="2958675"/>
            <a:ext cx="1727400" cy="20049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98400" y="1003725"/>
            <a:ext cx="1654200" cy="15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Proteorhodopsin is a direct way to investigate the evolutionary history...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357100" y="3242950"/>
            <a:ext cx="1314300" cy="1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… of color change.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2900400" y="4850000"/>
            <a:ext cx="3343200" cy="1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DeLong, Edward. PLoS Biology. 2010.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Proteorhodopsin subgroup relationships</a:t>
            </a:r>
            <a:endParaRPr b="1"/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00" y="1115725"/>
            <a:ext cx="4113424" cy="3828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" name="Google Shape;120;p17"/>
          <p:cNvSpPr txBox="1"/>
          <p:nvPr/>
        </p:nvSpPr>
        <p:spPr>
          <a:xfrm>
            <a:off x="4572000" y="909400"/>
            <a:ext cx="4259100" cy="6933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155CC"/>
                </a:solidFill>
                <a:latin typeface="Syncopate"/>
                <a:ea typeface="Syncopate"/>
                <a:cs typeface="Syncopate"/>
                <a:sym typeface="Syncopate"/>
              </a:rPr>
              <a:t>C</a:t>
            </a:r>
            <a:r>
              <a:rPr b="1" lang="en" sz="3000">
                <a:solidFill>
                  <a:srgbClr val="3C78D8"/>
                </a:solidFill>
                <a:latin typeface="Syncopate"/>
                <a:ea typeface="Syncopate"/>
                <a:cs typeface="Syncopate"/>
                <a:sym typeface="Syncopate"/>
              </a:rPr>
              <a:t>o</a:t>
            </a:r>
            <a:r>
              <a:rPr b="1" lang="en" sz="3000">
                <a:solidFill>
                  <a:srgbClr val="6D9EEB"/>
                </a:solidFill>
                <a:latin typeface="Syncopate"/>
                <a:ea typeface="Syncopate"/>
                <a:cs typeface="Syncopate"/>
                <a:sym typeface="Syncopate"/>
              </a:rPr>
              <a:t>l</a:t>
            </a:r>
            <a:r>
              <a:rPr b="1" lang="en" sz="3000">
                <a:solidFill>
                  <a:srgbClr val="A4C2F4"/>
                </a:solidFill>
                <a:latin typeface="Syncopate"/>
                <a:ea typeface="Syncopate"/>
                <a:cs typeface="Syncopate"/>
                <a:sym typeface="Syncopate"/>
              </a:rPr>
              <a:t>o</a:t>
            </a:r>
            <a:r>
              <a:rPr b="1" lang="en" sz="3000">
                <a:solidFill>
                  <a:srgbClr val="D0E0E3"/>
                </a:solidFill>
                <a:latin typeface="Syncopate"/>
                <a:ea typeface="Syncopate"/>
                <a:cs typeface="Syncopate"/>
                <a:sym typeface="Syncopate"/>
              </a:rPr>
              <a:t>r</a:t>
            </a:r>
            <a:r>
              <a:rPr b="1" lang="en" sz="3000">
                <a:latin typeface="Syncopate"/>
                <a:ea typeface="Syncopate"/>
                <a:cs typeface="Syncopate"/>
                <a:sym typeface="Syncopate"/>
              </a:rPr>
              <a:t>    </a:t>
            </a:r>
            <a:r>
              <a:rPr b="1" lang="en" sz="3000">
                <a:solidFill>
                  <a:srgbClr val="D9EAD3"/>
                </a:solidFill>
                <a:latin typeface="Syncopate"/>
                <a:ea typeface="Syncopate"/>
                <a:cs typeface="Syncopate"/>
                <a:sym typeface="Syncopate"/>
              </a:rPr>
              <a:t>T</a:t>
            </a:r>
            <a:r>
              <a:rPr b="1" lang="en" sz="3000">
                <a:solidFill>
                  <a:srgbClr val="B6D7A8"/>
                </a:solidFill>
                <a:latin typeface="Syncopate"/>
                <a:ea typeface="Syncopate"/>
                <a:cs typeface="Syncopate"/>
                <a:sym typeface="Syncopate"/>
              </a:rPr>
              <a:t>i</a:t>
            </a:r>
            <a:r>
              <a:rPr b="1" lang="en" sz="3000">
                <a:solidFill>
                  <a:srgbClr val="93C47D"/>
                </a:solidFill>
                <a:latin typeface="Syncopate"/>
                <a:ea typeface="Syncopate"/>
                <a:cs typeface="Syncopate"/>
                <a:sym typeface="Syncopate"/>
              </a:rPr>
              <a:t>m</a:t>
            </a:r>
            <a:r>
              <a:rPr b="1" lang="en" sz="3000">
                <a:solidFill>
                  <a:srgbClr val="6AA84F"/>
                </a:solidFill>
                <a:latin typeface="Syncopate"/>
                <a:ea typeface="Syncopate"/>
                <a:cs typeface="Syncopate"/>
                <a:sym typeface="Syncopate"/>
              </a:rPr>
              <a:t>e</a:t>
            </a:r>
            <a:r>
              <a:rPr b="1" lang="en" sz="3000">
                <a:solidFill>
                  <a:srgbClr val="38761D"/>
                </a:solidFill>
                <a:latin typeface="Syncopate"/>
                <a:ea typeface="Syncopate"/>
                <a:cs typeface="Syncopate"/>
                <a:sym typeface="Syncopate"/>
              </a:rPr>
              <a:t>?</a:t>
            </a:r>
            <a:endParaRPr b="1" sz="3000">
              <a:solidFill>
                <a:srgbClr val="38761D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6481650" y="1393975"/>
            <a:ext cx="439800" cy="144900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532338" y="720013"/>
            <a:ext cx="35529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Evolutionary Tree of Proteorhodopsins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7"/>
          <p:cNvSpPr/>
          <p:nvPr/>
        </p:nvSpPr>
        <p:spPr>
          <a:xfrm flipH="1" rot="10800000">
            <a:off x="4937063" y="4366725"/>
            <a:ext cx="250800" cy="2703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4937063" y="3943025"/>
            <a:ext cx="250800" cy="270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5193638" y="4366725"/>
            <a:ext cx="28917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Green-light  absorbing proteorhodopsin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4572000" y="3635425"/>
            <a:ext cx="4259100" cy="1309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5193638" y="3943025"/>
            <a:ext cx="33975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Blue-light absorbing proteorhodopsin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4">
            <a:alphaModFix/>
          </a:blip>
          <a:srcRect b="0" l="0" r="0" t="4970"/>
          <a:stretch/>
        </p:blipFill>
        <p:spPr>
          <a:xfrm>
            <a:off x="5355800" y="1893087"/>
            <a:ext cx="2567400" cy="16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7923200" y="2942125"/>
            <a:ext cx="12372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Pinhassi, Jarone. Microbiology and Molecular Biology Reviews. 2016.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b="10095" l="21397" r="21391" t="-4098"/>
          <a:stretch/>
        </p:blipFill>
        <p:spPr>
          <a:xfrm>
            <a:off x="0" y="954550"/>
            <a:ext cx="3657202" cy="418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912000" y="240550"/>
            <a:ext cx="73200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Traveling Through Time: Retracing Ancient History</a:t>
            </a:r>
            <a:endParaRPr b="1"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3443725" y="954550"/>
            <a:ext cx="50958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Ancestral Sequence Reconstruction (ASR)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3680150" y="1464000"/>
            <a:ext cx="46461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Enables identification of ancient protein sequences based on modern versions 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●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Offers a </a:t>
            </a: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peek</a:t>
            </a: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into the evolution of protein complexes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4949" y="2790225"/>
            <a:ext cx="3493963" cy="20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/>
        </p:nvSpPr>
        <p:spPr>
          <a:xfrm>
            <a:off x="7488050" y="4122350"/>
            <a:ext cx="15630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Gumulya, Yosephine. Biochemical Journal. 2016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type="title"/>
          </p:nvPr>
        </p:nvSpPr>
        <p:spPr>
          <a:xfrm>
            <a:off x="226075" y="504025"/>
            <a:ext cx="2808000" cy="48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 “</a:t>
            </a:r>
            <a:r>
              <a:rPr b="1" lang="en">
                <a:solidFill>
                  <a:srgbClr val="FF0000"/>
                </a:solidFill>
              </a:rPr>
              <a:t>C</a:t>
            </a:r>
            <a:r>
              <a:rPr b="1" lang="en">
                <a:solidFill>
                  <a:srgbClr val="FF9900"/>
                </a:solidFill>
              </a:rPr>
              <a:t>o</a:t>
            </a:r>
            <a:r>
              <a:rPr b="1" lang="en">
                <a:solidFill>
                  <a:schemeClr val="accent2"/>
                </a:solidFill>
              </a:rPr>
              <a:t>l</a:t>
            </a:r>
            <a:r>
              <a:rPr b="1" lang="en">
                <a:solidFill>
                  <a:srgbClr val="0000FF"/>
                </a:solidFill>
              </a:rPr>
              <a:t>o</a:t>
            </a:r>
            <a:r>
              <a:rPr b="1" lang="en">
                <a:solidFill>
                  <a:srgbClr val="9900FF"/>
                </a:solidFill>
              </a:rPr>
              <a:t>r</a:t>
            </a:r>
            <a:r>
              <a:rPr b="1" lang="en"/>
              <a:t>-full” History</a:t>
            </a:r>
            <a:endParaRPr b="1"/>
          </a:p>
        </p:txBody>
      </p:sp>
      <p:sp>
        <p:nvSpPr>
          <p:cNvPr id="145" name="Google Shape;145;p19"/>
          <p:cNvSpPr txBox="1"/>
          <p:nvPr>
            <p:ph idx="1" type="body"/>
          </p:nvPr>
        </p:nvSpPr>
        <p:spPr>
          <a:xfrm>
            <a:off x="226075" y="1481100"/>
            <a:ext cx="2808000" cy="32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Archaea + Bacteria both contain rhodopsin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Diversification of color &amp; expansion of biosignatures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46" name="Google Shape;146;p19"/>
          <p:cNvSpPr/>
          <p:nvPr/>
        </p:nvSpPr>
        <p:spPr>
          <a:xfrm>
            <a:off x="3452100" y="676525"/>
            <a:ext cx="219300" cy="14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400" y="177300"/>
            <a:ext cx="5167800" cy="478888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Comes Next?</a:t>
            </a:r>
            <a:endParaRPr b="1"/>
          </a:p>
        </p:txBody>
      </p:sp>
      <p:sp>
        <p:nvSpPr>
          <p:cNvPr id="153" name="Google Shape;153;p20"/>
          <p:cNvSpPr txBox="1"/>
          <p:nvPr>
            <p:ph idx="4294967295" type="body"/>
          </p:nvPr>
        </p:nvSpPr>
        <p:spPr>
          <a:xfrm>
            <a:off x="471900" y="1104275"/>
            <a:ext cx="39999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0"/>
          <p:cNvSpPr txBox="1"/>
          <p:nvPr>
            <p:ph idx="4294967295" type="body"/>
          </p:nvPr>
        </p:nvSpPr>
        <p:spPr>
          <a:xfrm>
            <a:off x="5224775" y="957825"/>
            <a:ext cx="3537300" cy="38292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Moving </a:t>
            </a:r>
            <a:r>
              <a:rPr b="1" lang="en">
                <a:solidFill>
                  <a:schemeClr val="dk2"/>
                </a:solidFill>
              </a:rPr>
              <a:t>Forward </a:t>
            </a:r>
            <a:r>
              <a:rPr b="1" lang="en">
                <a:solidFill>
                  <a:schemeClr val="dk2"/>
                </a:solidFill>
              </a:rPr>
              <a:t>With </a:t>
            </a:r>
            <a:r>
              <a:rPr b="1" lang="en">
                <a:solidFill>
                  <a:schemeClr val="dk2"/>
                </a:solidFill>
              </a:rPr>
              <a:t>Proteorhodopsin</a:t>
            </a:r>
            <a:r>
              <a:rPr b="1" lang="en">
                <a:solidFill>
                  <a:schemeClr val="dk2"/>
                </a:solidFill>
              </a:rPr>
              <a:t> </a:t>
            </a:r>
            <a:endParaRPr b="1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Answering the questions:</a:t>
            </a:r>
            <a:endParaRPr>
              <a:solidFill>
                <a:schemeClr val="dk2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b="1" lang="en" sz="1600">
                <a:solidFill>
                  <a:schemeClr val="dk2"/>
                </a:solidFill>
              </a:rPr>
              <a:t>It is it more or less advantageous to absorb blue or green light?</a:t>
            </a:r>
            <a:endParaRPr b="1" sz="16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b="1" lang="en" sz="1600">
                <a:solidFill>
                  <a:schemeClr val="dk2"/>
                </a:solidFill>
              </a:rPr>
              <a:t>Which group came first: Blue or Green?</a:t>
            </a:r>
            <a:endParaRPr b="1" sz="16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55" name="Google Shape;155;p20"/>
          <p:cNvCxnSpPr/>
          <p:nvPr/>
        </p:nvCxnSpPr>
        <p:spPr>
          <a:xfrm>
            <a:off x="5867525" y="1735500"/>
            <a:ext cx="2251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00" y="957900"/>
            <a:ext cx="4624277" cy="382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/>
        </p:nvSpPr>
        <p:spPr>
          <a:xfrm>
            <a:off x="916888" y="4787125"/>
            <a:ext cx="32451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Guens, Gelena. Art of the Cell. 2014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>
            <p:ph type="title"/>
          </p:nvPr>
        </p:nvSpPr>
        <p:spPr>
          <a:xfrm>
            <a:off x="1127250" y="190275"/>
            <a:ext cx="6889500" cy="1187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CC0000"/>
                </a:solidFill>
              </a:rPr>
              <a:t>Thank You!</a:t>
            </a:r>
            <a:endParaRPr b="1" sz="8000">
              <a:solidFill>
                <a:srgbClr val="CC0000"/>
              </a:solidFill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5063" y="3734610"/>
            <a:ext cx="1300025" cy="120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787" y="3791966"/>
            <a:ext cx="1300026" cy="108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8874" y="3687351"/>
            <a:ext cx="1202350" cy="129684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286150" y="1205000"/>
            <a:ext cx="3316200" cy="18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Arizona Space Grant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University of Arizona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NASA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2687" y="3738424"/>
            <a:ext cx="1202350" cy="1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60150" y="3795800"/>
            <a:ext cx="1389048" cy="108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3224725" y="1244750"/>
            <a:ext cx="3316200" cy="18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Betul Kacar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Amanda Garcia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Michelle Coe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6187300" y="1244750"/>
            <a:ext cx="37074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Kacar Lab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Templeton Foundation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Roboto"/>
              <a:buChar char="★"/>
            </a:pPr>
            <a:r>
              <a:rPr b="1" lang="en" sz="24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National Science Foundation</a:t>
            </a:r>
            <a:endParaRPr b="1" sz="24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4275" y="3734600"/>
            <a:ext cx="1299998" cy="1202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